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2900880" y="189000"/>
            <a:ext cx="907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2900880" y="189000"/>
            <a:ext cx="907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900880" y="189000"/>
            <a:ext cx="907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5880" y="684000"/>
            <a:ext cx="7064640" cy="1304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60880" y="2034000"/>
            <a:ext cx="10515240" cy="4097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242852"/>
                </a:solidFill>
                <a:latin typeface="Calibri"/>
              </a:rPr>
              <a:t>Образец текста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242852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242852"/>
                </a:solidFill>
                <a:latin typeface="Calibri"/>
              </a:rPr>
              <a:t>Второй уровень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Calibri"/>
              </a:rPr>
              <a:t>Третий уровень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242852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242852"/>
                </a:solidFill>
                <a:latin typeface="Calibri"/>
              </a:rPr>
              <a:t>Четвертый уровень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242852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242852"/>
                </a:solidFill>
                <a:latin typeface="Calibri"/>
              </a:rPr>
              <a:t>Пятый уровень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900880" y="189000"/>
            <a:ext cx="9075240" cy="13251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-vpr.ru/11-klas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%D0%BE%D0%B1%D1%80%D0%B0%D0%B7%D1%86%D1%8B-%D0%B8-%D0%BE%D0%BF%D0%B8%D1%81%D0%B0%D0%BD%D0%B8%D1%8F-%D0%92%D0%9F%D0%A0" TargetMode="External"/><Relationship Id="rId2" Type="http://schemas.openxmlformats.org/officeDocument/2006/relationships/hyperlink" Target="https://fioco.ru/Media/Default/Documents/%D0%9E%D0%A1%D0%9E%D0%9A%D0%9E/%D0%92%D0%9F%D0%A0/%D0%A0%D0%B5%D0%BA%D0%BE%D0%BC%D0%B5%D0%BD%D0%B4%D0%B0%D1%86%D0%B8%D0%B8%20%D0%BF%D0%BE%20%D0%BE%D0%B1%D1%8A%D0%B5%D0%BA%D1%82%D0%B8%D0%B2%D0%BD%D0%BE%D1%81%D1%82%D0%B8.PDF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68480" y="495360"/>
            <a:ext cx="6095520" cy="3464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7500" lnSpcReduction="10000"/>
          </a:bodyPr>
          <a:lstStyle/>
          <a:p>
            <a:pPr algn="ctr">
              <a:lnSpc>
                <a:spcPct val="9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9600" b="1" strike="noStrike" spc="-1">
                <a:solidFill>
                  <a:srgbClr val="297FD5"/>
                </a:solidFill>
                <a:latin typeface="Times New Roman"/>
              </a:rPr>
              <a:t>ВПР</a:t>
            </a:r>
            <a:r>
              <a:t/>
            </a:r>
            <a:br/>
            <a:r>
              <a:rPr lang="ru-RU" sz="9600" b="1" strike="noStrike" spc="-1">
                <a:solidFill>
                  <a:srgbClr val="297FD5"/>
                </a:solidFill>
                <a:latin typeface="Times New Roman"/>
              </a:rPr>
              <a:t>весенний период </a:t>
            </a:r>
            <a:r>
              <a:t/>
            </a:r>
            <a:br/>
            <a:r>
              <a:rPr lang="ru-RU" sz="9600" b="1" strike="noStrike" spc="-1">
                <a:solidFill>
                  <a:srgbClr val="297FD5"/>
                </a:solidFill>
                <a:latin typeface="Times New Roman"/>
              </a:rPr>
              <a:t>2021 год</a:t>
            </a:r>
            <a:endParaRPr lang="ru-RU" sz="9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900880" y="189000"/>
            <a:ext cx="907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6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Times New Roman"/>
              </a:rPr>
              <a:t>Всероссийские проверочные работы         2021 </a:t>
            </a:r>
            <a:endParaRPr lang="ru-RU" sz="6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22880" y="2160000"/>
            <a:ext cx="10653120" cy="3467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41569A"/>
                </a:solidFill>
                <a:latin typeface="Times New Roman"/>
              </a:rPr>
              <a:t>ВПР</a:t>
            </a:r>
            <a:r>
              <a:rPr lang="ru-RU" sz="2800" b="0" strike="noStrike" spc="-1">
                <a:solidFill>
                  <a:srgbClr val="2E426B"/>
                </a:solidFill>
                <a:latin typeface="Times New Roman"/>
              </a:rPr>
              <a:t> – это новый вид проверки знаний по различным предметам учащихся 4, 5, 6, 7, 8, 11 классов. Впервые тестирование провели в 2015 году. С тех пор, работа проводится ежегодно. 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2E426B"/>
                </a:solidFill>
                <a:latin typeface="Times New Roman"/>
              </a:rPr>
              <a:t>В  </a:t>
            </a:r>
            <a:r>
              <a:rPr lang="ru-RU" sz="2800" b="0" u="sng" strike="noStrike" spc="-1">
                <a:solidFill>
                  <a:srgbClr val="9454C3"/>
                </a:solidFill>
                <a:uFillTx/>
                <a:latin typeface="Times New Roman"/>
                <a:hlinkClick r:id="rId2"/>
              </a:rPr>
              <a:t>11 классе</a:t>
            </a:r>
            <a:r>
              <a:rPr lang="ru-RU" sz="2800" b="0" strike="noStrike" spc="-1">
                <a:solidFill>
                  <a:srgbClr val="2E426B"/>
                </a:solidFill>
                <a:latin typeface="Times New Roman"/>
              </a:rPr>
              <a:t> работы пишут по тем предметам, которые не были выбраны для сдачи  ЕГЭ.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i="1" strike="noStrike" spc="-1">
                <a:solidFill>
                  <a:srgbClr val="2E426B"/>
                </a:solidFill>
                <a:latin typeface="PT Sans"/>
              </a:rPr>
              <a:t>(Оценки за ВПР в журнал не выставляются)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536720" y="2428560"/>
            <a:ext cx="3329640" cy="346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8422560" y="2428200"/>
            <a:ext cx="3329640" cy="346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2900880" y="189000"/>
            <a:ext cx="907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8000" lnSpcReduction="20000"/>
          </a:bodyPr>
          <a:lstStyle/>
          <a:p>
            <a:pPr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Times New Roman"/>
              </a:rPr>
              <a:t>График проведения ВПР 2021</a:t>
            </a:r>
            <a:endParaRPr lang="ru-RU" sz="6000" b="0" strike="noStrike" spc="-1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20" name="Table 2"/>
          <p:cNvGraphicFramePr/>
          <p:nvPr>
            <p:extLst>
              <p:ext uri="{D42A27DB-BD31-4B8C-83A1-F6EECF244321}">
                <p14:modId xmlns:p14="http://schemas.microsoft.com/office/powerpoint/2010/main" val="424471128"/>
              </p:ext>
            </p:extLst>
          </p:nvPr>
        </p:nvGraphicFramePr>
        <p:xfrm>
          <a:off x="144000" y="1474920"/>
          <a:ext cx="11386800" cy="4938840"/>
        </p:xfrm>
        <a:graphic>
          <a:graphicData uri="http://schemas.openxmlformats.org/drawingml/2006/table">
            <a:tbl>
              <a:tblPr/>
              <a:tblGrid>
                <a:gridCol w="2024640"/>
                <a:gridCol w="1513080"/>
                <a:gridCol w="2481840"/>
                <a:gridCol w="1740240"/>
                <a:gridCol w="2381400"/>
                <a:gridCol w="1245600"/>
              </a:tblGrid>
              <a:tr h="317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4 класс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5 класс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6 класс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7 класс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8 класс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11 класс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25200">
                      <a:solidFill>
                        <a:srgbClr val="297FD5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30.03.2021 русский язык (ч. 1)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30.03.2021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 русский язык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30.03.2021 русский язык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30.03.2021 русский язык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13.04.2021 русский язык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02.03.2021 история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25200" cap="flat" cmpd="sng" algn="ctr">
                      <a:solidFill>
                        <a:srgbClr val="297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01.04.2021 русский язык (ч. 2)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01.04.2021 биология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06.04.2021 математика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01.04.2021 история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15.04.2021  математика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04.03.2021 биология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</a:tr>
              <a:tr h="76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06.04.2021 математика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06.04.2021 математика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13.04.2021 предмет на основе случайного выбора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06.04.2021 математика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20.04.2021 предмет на основе случайного выбора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09.03.2021 география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</a:tr>
              <a:tr h="76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08.04.2021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окружающий мир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08.04.2021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история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15.04.2021 предмет на основе случайного выбора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08.04.2021 биология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22.04.2021 предмет на основе случайного выбора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11.03.2021 физика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13.04.2021 география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16.03.2021 химия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</a:tr>
              <a:tr h="5432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15.04.2021 общество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18.03.2021 </a:t>
                      </a:r>
                      <a:r>
                        <a:rPr lang="ru-RU" sz="1200" b="0" strike="noStrike" spc="-1" dirty="0" err="1">
                          <a:solidFill>
                            <a:srgbClr val="242852"/>
                          </a:solidFill>
                          <a:latin typeface="Times New Roman"/>
                        </a:rPr>
                        <a:t>анг.яз</a:t>
                      </a: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.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</a:tr>
              <a:tr h="31752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242852"/>
                          </a:solidFill>
                          <a:latin typeface="Times New Roman"/>
                        </a:rPr>
                        <a:t>20.04.2021 физика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solidFill>
                      <a:srgbClr val="297FD5">
                        <a:alpha val="20000"/>
                      </a:srgbClr>
                    </a:solidFill>
                  </a:tcPr>
                </a:tc>
              </a:tr>
              <a:tr h="49608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242852"/>
                          </a:solidFill>
                          <a:latin typeface="Times New Roman"/>
                        </a:rPr>
                        <a:t>22.04.2021 </a:t>
                      </a:r>
                      <a:r>
                        <a:rPr lang="ru-RU" sz="1200" b="0" strike="noStrike" spc="-1" dirty="0" err="1">
                          <a:solidFill>
                            <a:srgbClr val="242852"/>
                          </a:solidFill>
                          <a:latin typeface="Times New Roman"/>
                        </a:rPr>
                        <a:t>анг.яз</a:t>
                      </a:r>
                      <a:r>
                        <a:rPr lang="ru-RU" sz="1200" b="0" strike="noStrike" spc="-1" dirty="0" smtClean="0">
                          <a:solidFill>
                            <a:srgbClr val="242852"/>
                          </a:solidFill>
                          <a:latin typeface="Times New Roman"/>
                        </a:rPr>
                        <a:t>. 7а; 27.04.2021 </a:t>
                      </a:r>
                      <a:r>
                        <a:rPr lang="ru-RU" sz="1200" b="0" strike="noStrike" spc="-1" dirty="0" err="1" smtClean="0">
                          <a:solidFill>
                            <a:srgbClr val="242852"/>
                          </a:solidFill>
                          <a:latin typeface="Times New Roman"/>
                        </a:rPr>
                        <a:t>анг.яз</a:t>
                      </a:r>
                      <a:r>
                        <a:rPr lang="ru-RU" sz="1200" b="0" strike="noStrike" spc="-1" dirty="0" smtClean="0">
                          <a:solidFill>
                            <a:srgbClr val="242852"/>
                          </a:solidFill>
                          <a:latin typeface="Times New Roman"/>
                        </a:rPr>
                        <a:t>. 7б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240">
                      <a:solidFill>
                        <a:srgbClr val="297FD5"/>
                      </a:solidFill>
                    </a:lnL>
                    <a:lnR w="12240">
                      <a:solidFill>
                        <a:srgbClr val="297FD5"/>
                      </a:solidFill>
                    </a:lnR>
                    <a:lnT w="12240">
                      <a:solidFill>
                        <a:srgbClr val="297FD5"/>
                      </a:solidFill>
                    </a:lnT>
                    <a:lnB w="12240">
                      <a:solidFill>
                        <a:srgbClr val="297FD5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900880" y="189000"/>
            <a:ext cx="907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50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4000" b="1" strike="noStrike" spc="-1">
                <a:solidFill>
                  <a:srgbClr val="4A66AC"/>
                </a:solidFill>
                <a:latin typeface="Times New Roman"/>
              </a:rPr>
              <a:t>Предметы на основе случайного выбора для каждого класса по 2-ум предметам</a:t>
            </a:r>
            <a:r>
              <a:t/>
            </a:r>
            <a:br/>
            <a:r>
              <a:rPr lang="ru-RU" sz="4000" b="1" strike="noStrike" spc="-1">
                <a:solidFill>
                  <a:srgbClr val="4A66AC"/>
                </a:solidFill>
                <a:latin typeface="Times New Roman"/>
              </a:rPr>
              <a:t> (</a:t>
            </a:r>
            <a:r>
              <a:rPr lang="ru-RU" sz="4000" b="1" i="1" strike="noStrike" spc="-1">
                <a:solidFill>
                  <a:srgbClr val="4A66AC"/>
                </a:solidFill>
                <a:latin typeface="Times New Roman"/>
              </a:rPr>
              <a:t>информация о распределении предметов по классам в параллелях предоставляется Рособнадзором через личный кабинет учреждения, не ранее чем за неделю до дня проведения)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024000" y="4660200"/>
            <a:ext cx="344880" cy="307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3"/>
          <p:cNvSpPr/>
          <p:nvPr/>
        </p:nvSpPr>
        <p:spPr>
          <a:xfrm>
            <a:off x="1671120" y="4660200"/>
            <a:ext cx="344880" cy="307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1377360" y="2232000"/>
            <a:ext cx="2294640" cy="2518560"/>
          </a:xfrm>
          <a:prstGeom prst="octagon">
            <a:avLst>
              <a:gd name="adj" fmla="val 2928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25" name="CustomShape 5"/>
          <p:cNvSpPr/>
          <p:nvPr/>
        </p:nvSpPr>
        <p:spPr>
          <a:xfrm rot="5400000">
            <a:off x="2329560" y="2251440"/>
            <a:ext cx="425880" cy="67464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6" name="Рисунок 19"/>
          <p:cNvPicPr/>
          <p:nvPr/>
        </p:nvPicPr>
        <p:blipFill>
          <a:blip r:embed="rId2"/>
          <a:stretch/>
        </p:blipFill>
        <p:spPr>
          <a:xfrm>
            <a:off x="2364480" y="2436480"/>
            <a:ext cx="299520" cy="299520"/>
          </a:xfrm>
          <a:prstGeom prst="rect">
            <a:avLst/>
          </a:prstGeom>
          <a:ln>
            <a:noFill/>
          </a:ln>
        </p:spPr>
      </p:pic>
      <p:sp>
        <p:nvSpPr>
          <p:cNvPr id="127" name="CustomShape 6"/>
          <p:cNvSpPr/>
          <p:nvPr/>
        </p:nvSpPr>
        <p:spPr>
          <a:xfrm>
            <a:off x="1800000" y="2808000"/>
            <a:ext cx="162828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6 класс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История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Биология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География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Общество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28" name="Рисунок 30"/>
          <p:cNvPicPr/>
          <p:nvPr/>
        </p:nvPicPr>
        <p:blipFill>
          <a:blip r:embed="rId3"/>
          <a:stretch/>
        </p:blipFill>
        <p:spPr>
          <a:xfrm>
            <a:off x="4444920" y="2628360"/>
            <a:ext cx="299520" cy="299520"/>
          </a:xfrm>
          <a:prstGeom prst="rect">
            <a:avLst/>
          </a:prstGeom>
          <a:ln>
            <a:noFill/>
          </a:ln>
        </p:spPr>
      </p:pic>
      <p:grpSp>
        <p:nvGrpSpPr>
          <p:cNvPr id="129" name="Group 7"/>
          <p:cNvGrpSpPr/>
          <p:nvPr/>
        </p:nvGrpSpPr>
        <p:grpSpPr>
          <a:xfrm>
            <a:off x="6408000" y="2952000"/>
            <a:ext cx="2664000" cy="2160000"/>
            <a:chOff x="6408000" y="2952000"/>
            <a:chExt cx="2664000" cy="2160000"/>
          </a:xfrm>
        </p:grpSpPr>
        <p:sp>
          <p:nvSpPr>
            <p:cNvPr id="130" name="CustomShape 8"/>
            <p:cNvSpPr/>
            <p:nvPr/>
          </p:nvSpPr>
          <p:spPr>
            <a:xfrm>
              <a:off x="8410320" y="4718520"/>
              <a:ext cx="400320" cy="2620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9"/>
            <p:cNvSpPr/>
            <p:nvPr/>
          </p:nvSpPr>
          <p:spPr>
            <a:xfrm>
              <a:off x="6669360" y="4718520"/>
              <a:ext cx="400320" cy="2620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2" name="CustomShape 10"/>
            <p:cNvSpPr/>
            <p:nvPr/>
          </p:nvSpPr>
          <p:spPr>
            <a:xfrm>
              <a:off x="6408000" y="2952000"/>
              <a:ext cx="2664000" cy="2144520"/>
            </a:xfrm>
            <a:prstGeom prst="octagon">
              <a:avLst>
                <a:gd name="adj" fmla="val 29289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3" name="CustomShape 11"/>
            <p:cNvSpPr/>
            <p:nvPr/>
          </p:nvSpPr>
          <p:spPr>
            <a:xfrm>
              <a:off x="6669360" y="4849920"/>
              <a:ext cx="2142000" cy="262080"/>
            </a:xfrm>
            <a:custGeom>
              <a:avLst/>
              <a:gdLst/>
              <a:ahLst/>
              <a:cxnLst/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1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1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1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34" name="CustomShape 12"/>
          <p:cNvSpPr/>
          <p:nvPr/>
        </p:nvSpPr>
        <p:spPr>
          <a:xfrm rot="5400000">
            <a:off x="7540200" y="2401560"/>
            <a:ext cx="425880" cy="674640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5" name="Рисунок 41"/>
          <p:cNvPicPr/>
          <p:nvPr/>
        </p:nvPicPr>
        <p:blipFill>
          <a:blip r:embed="rId4"/>
          <a:stretch/>
        </p:blipFill>
        <p:spPr>
          <a:xfrm>
            <a:off x="7554600" y="2646000"/>
            <a:ext cx="299520" cy="299520"/>
          </a:xfrm>
          <a:prstGeom prst="rect">
            <a:avLst/>
          </a:prstGeom>
          <a:ln>
            <a:noFill/>
          </a:ln>
        </p:spPr>
      </p:pic>
      <p:sp>
        <p:nvSpPr>
          <p:cNvPr id="136" name="CustomShape 13"/>
          <p:cNvSpPr/>
          <p:nvPr/>
        </p:nvSpPr>
        <p:spPr>
          <a:xfrm>
            <a:off x="6803640" y="3733200"/>
            <a:ext cx="1823040" cy="30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14"/>
          <p:cNvSpPr/>
          <p:nvPr/>
        </p:nvSpPr>
        <p:spPr>
          <a:xfrm>
            <a:off x="6888240" y="3209400"/>
            <a:ext cx="1628280" cy="19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Calibri"/>
              </a:rPr>
              <a:t>8 класс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История</a:t>
            </a:r>
            <a:endParaRPr lang="ru-RU" sz="1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Биология</a:t>
            </a:r>
            <a:endParaRPr lang="ru-RU" sz="1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География</a:t>
            </a:r>
            <a:endParaRPr lang="ru-RU" sz="1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Общество</a:t>
            </a:r>
            <a:endParaRPr lang="ru-RU" sz="1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Физика</a:t>
            </a:r>
            <a:endParaRPr lang="ru-RU" sz="1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Хими</a:t>
            </a: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я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>
              <a:latin typeface="XO Oriel"/>
            </a:endParaRPr>
          </a:p>
        </p:txBody>
      </p:sp>
      <p:sp>
        <p:nvSpPr>
          <p:cNvPr id="138" name="CustomShape 15"/>
          <p:cNvSpPr/>
          <p:nvPr/>
        </p:nvSpPr>
        <p:spPr>
          <a:xfrm>
            <a:off x="1683720" y="4706280"/>
            <a:ext cx="162828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85B2F6"/>
                </a:solidFill>
                <a:latin typeface="Calibri"/>
              </a:rPr>
              <a:t>2 предмета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39" name="CustomShape 16"/>
          <p:cNvSpPr/>
          <p:nvPr/>
        </p:nvSpPr>
        <p:spPr>
          <a:xfrm>
            <a:off x="3816360" y="4793760"/>
            <a:ext cx="1628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ЗАГОЛОВОК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40" name="CustomShape 17"/>
          <p:cNvSpPr/>
          <p:nvPr/>
        </p:nvSpPr>
        <p:spPr>
          <a:xfrm>
            <a:off x="6900840" y="4802040"/>
            <a:ext cx="1628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2 предмета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41" name="CustomShape 18"/>
          <p:cNvSpPr/>
          <p:nvPr/>
        </p:nvSpPr>
        <p:spPr>
          <a:xfrm>
            <a:off x="10010160" y="4791960"/>
            <a:ext cx="1628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ЗАГОЛОВОК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900880" y="189000"/>
            <a:ext cx="907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Calibri Light"/>
              </a:rPr>
              <a:t>Время выполнения работ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100880" y="1854000"/>
            <a:ext cx="5219640" cy="3914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242852"/>
                </a:solidFill>
                <a:latin typeface="Calibri"/>
              </a:rPr>
              <a:t> </a:t>
            </a: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Время выполнения работ варьируется исходя из класса и предмета.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4 класс – 45 минут на все предметы.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5 класс – от 45 минут до 60 минут.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6 класс – от 45 минут до 90 минут.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7 класс – от 45 минут до 90 минут.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8 класс – от 45 минут до 90 минут.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42852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242852"/>
                </a:solidFill>
                <a:latin typeface="Times New Roman"/>
              </a:rPr>
              <a:t>11 класс –  90 минут, английский язык 75 минут.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4" name="Рисунок 4"/>
          <p:cNvPicPr/>
          <p:nvPr/>
        </p:nvPicPr>
        <p:blipFill>
          <a:blip r:embed="rId2"/>
          <a:stretch/>
        </p:blipFill>
        <p:spPr>
          <a:xfrm>
            <a:off x="6327000" y="1854000"/>
            <a:ext cx="5573880" cy="3689640"/>
          </a:xfrm>
          <a:prstGeom prst="rect">
            <a:avLst/>
          </a:prstGeom>
          <a:ln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2900880" y="189000"/>
            <a:ext cx="907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strike="noStrike" spc="-1">
                <a:solidFill>
                  <a:srgbClr val="4A66AC"/>
                </a:solidFill>
                <a:latin typeface="Calibri Light"/>
              </a:rPr>
              <a:t>РЕСУРСЫ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1512000" y="1944000"/>
            <a:ext cx="10515240" cy="4098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u="sng" strike="noStrike" spc="-1">
                <a:solidFill>
                  <a:srgbClr val="9454C3"/>
                </a:solidFill>
                <a:uFillTx/>
                <a:latin typeface="Calibri"/>
              </a:rPr>
              <a:t>Рекомендации </a:t>
            </a:r>
            <a:r>
              <a:rPr lang="ru-RU" sz="2800" b="0" u="sng" strike="noStrike" spc="-1">
                <a:solidFill>
                  <a:srgbClr val="9454C3"/>
                </a:solidFill>
                <a:uFillTx/>
                <a:latin typeface="Calibri"/>
                <a:hlinkClick r:id="rId2"/>
              </a:rPr>
              <a:t>по повышению объективности оценки образовательных результатов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u="sng" strike="noStrike" spc="-1">
                <a:solidFill>
                  <a:srgbClr val="9454C3"/>
                </a:solidFill>
                <a:uFillTx/>
                <a:latin typeface="Calibri"/>
                <a:ea typeface="Microsoft YaHei"/>
                <a:hlinkClick r:id="rId3"/>
              </a:rPr>
              <a:t>Образцы и описания проверочных работ для проведения ВПР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245</Words>
  <Application>Microsoft Office PowerPoint</Application>
  <PresentationFormat>Широкоэкранный</PresentationFormat>
  <Paragraphs>75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Microsoft YaHei</vt:lpstr>
      <vt:lpstr>Arial</vt:lpstr>
      <vt:lpstr>Calibri</vt:lpstr>
      <vt:lpstr>Calibri Light</vt:lpstr>
      <vt:lpstr>DejaVu Sans</vt:lpstr>
      <vt:lpstr>PT Sans</vt:lpstr>
      <vt:lpstr>Symbol</vt:lpstr>
      <vt:lpstr>Times New Roman</vt:lpstr>
      <vt:lpstr>Wingdings</vt:lpstr>
      <vt:lpstr>XO Oriel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Юрий Козырев</dc:creator>
  <dc:description/>
  <cp:lastModifiedBy>zamdi</cp:lastModifiedBy>
  <cp:revision>25</cp:revision>
  <dcterms:created xsi:type="dcterms:W3CDTF">2020-07-05T17:04:43Z</dcterms:created>
  <dcterms:modified xsi:type="dcterms:W3CDTF">2021-02-26T07:10:40Z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