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80" r:id="rId3"/>
    <p:sldId id="287" r:id="rId4"/>
    <p:sldId id="305" r:id="rId5"/>
    <p:sldId id="288" r:id="rId6"/>
    <p:sldId id="289" r:id="rId7"/>
    <p:sldId id="292" r:id="rId8"/>
    <p:sldId id="293" r:id="rId9"/>
    <p:sldId id="297" r:id="rId10"/>
    <p:sldId id="306" r:id="rId11"/>
    <p:sldId id="259" r:id="rId12"/>
    <p:sldId id="307" r:id="rId13"/>
    <p:sldId id="298" r:id="rId14"/>
    <p:sldId id="261" r:id="rId15"/>
    <p:sldId id="300" r:id="rId16"/>
    <p:sldId id="302" r:id="rId17"/>
    <p:sldId id="301" r:id="rId18"/>
    <p:sldId id="264" r:id="rId19"/>
    <p:sldId id="304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BCB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215518-C215-4556-A364-6CD4B36B09D5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3078" y="1484784"/>
            <a:ext cx="9144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500" b="1" cap="none" spc="0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«Центр Государственной инспекции по маломерным 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судам ГУ 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МЧС России по Алтайскому краю» </a:t>
            </a:r>
          </a:p>
        </p:txBody>
      </p:sp>
      <p:pic>
        <p:nvPicPr>
          <p:cNvPr id="4098" name="Picture 2" descr="C:\Users\ГИМС\Desktop\слайд\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2016224" cy="1872208"/>
          </a:xfrm>
          <a:prstGeom prst="rect">
            <a:avLst/>
          </a:prstGeom>
          <a:noFill/>
        </p:spPr>
      </p:pic>
      <p:pic>
        <p:nvPicPr>
          <p:cNvPr id="4099" name="Picture 3" descr="C:\Users\ГИМС\Desktop\слайд\159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24050" cy="1866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40374"/>
            <a:ext cx="4443238" cy="3156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424847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Идти по льду большой группе людей можно лишь при толщине льда в 10-15 см, причём каждый человек должен идти на расстоянии 5-6 м друг от друга</a:t>
            </a:r>
          </a:p>
          <a:p>
            <a:pPr algn="just">
              <a:lnSpc>
                <a:spcPct val="90000"/>
              </a:lnSpc>
            </a:pP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Нельзя ходить по льду в одиночку, в темное время суток, с большим грузом, прыгать на льду и топать, проверяя его прочность, особенно возле берега, где движение воды истончает лёд</a:t>
            </a:r>
          </a:p>
        </p:txBody>
      </p:sp>
      <p:pic>
        <p:nvPicPr>
          <p:cNvPr id="4098" name="Picture 2" descr="http://www.s.infomahachkala.ru/section/newsIconCis2/upload/images/news/icon/image_145199941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5893"/>
            <a:ext cx="4443238" cy="29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88424"/>
      </p:ext>
    </p:extLst>
  </p:cSld>
  <p:clrMapOvr>
    <a:masterClrMapping/>
  </p:clrMapOvr>
  <p:transition spd="slow" advClick="0" advTm="5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устьях рек и притоках прочность льда ослаблена.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http://www.fotokonkurs.ru/uploads/photos/contests/2014/12/23/9/7f2b6b9928ae4698af8d8dc4ee41d656/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7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ildlife.by/upload/iblock/4ec/4ec536192eb989e7c541f67157734e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505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.photocentra.ru/images/main23/231503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6000"/>
            <a:ext cx="4049857" cy="27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Лед непрочен в местах быстрого течения, бьющих ключей и стоковых вод, а также в районах произрастания водной растительности, вблизи деревьев, кустов и камыша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176463" cy="33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5564"/>
      </p:ext>
    </p:extLst>
  </p:cSld>
  <p:clrMapOvr>
    <a:masterClrMapping/>
  </p:clrMapOvr>
  <p:transition spd="slow" advClick="0" advTm="5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33" y="83494"/>
            <a:ext cx="88497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34" y="789156"/>
            <a:ext cx="5554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не поддавайтесь панике 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не </a:t>
            </a:r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делайте резких движений, стабилизируйте 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дыхание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!</a:t>
            </a:r>
            <a:endParaRPr lang="ru-RU" sz="32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728964"/>
            <a:ext cx="3112720" cy="1907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5" y="2503768"/>
            <a:ext cx="3427014" cy="2126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377512"/>
            <a:ext cx="3112719" cy="20758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64846" y="2794885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не погружайтесь в воду с головой!</a:t>
            </a:r>
          </a:p>
          <a:p>
            <a:pPr lvl="0"/>
            <a:endParaRPr lang="ru-RU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  <a:p>
            <a:pPr lvl="0"/>
            <a:endParaRPr lang="ru-RU" sz="1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757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выбирайтесь в сторону, с которой произошло падение!</a:t>
            </a:r>
          </a:p>
        </p:txBody>
      </p:sp>
    </p:spTree>
    <p:extLst>
      <p:ext uri="{BB962C8B-B14F-4D97-AF65-F5344CB8AC3E}">
        <p14:creationId xmlns:p14="http://schemas.microsoft.com/office/powerpoint/2010/main" val="1435175128"/>
      </p:ext>
    </p:extLst>
  </p:cSld>
  <p:clrMapOvr>
    <a:masterClrMapping/>
  </p:clrMapOvr>
  <p:transition spd="slow" advClick="0" advTm="5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216951"/>
            <a:ext cx="52565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раскиньте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руки в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стороны,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придав телу горизонтальное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положение</a:t>
            </a:r>
          </a:p>
          <a:p>
            <a:pPr algn="ctr"/>
            <a:endParaRPr lang="ru-RU" sz="1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lvl="0" algn="ctr"/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попытайтесь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осторожно налечь грудью на край льда и забросить одну, а потом и другую ноги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лед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389" y="408896"/>
            <a:ext cx="5369715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избавьтесь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тяжёлых, сковывающих движение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вещей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1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постараться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найти опору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льду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2204170"/>
            <a:ext cx="3336082" cy="23067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4036" y="4882027"/>
            <a:ext cx="5040052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выползать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 лёд, перекатываясь со спины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живот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1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проползите 3-4 метра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полыньи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собственным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следам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256"/>
            <a:ext cx="3346811" cy="2199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19003"/>
            <a:ext cx="3346811" cy="1978350"/>
          </a:xfrm>
          <a:prstGeom prst="rect">
            <a:avLst/>
          </a:prstGeom>
        </p:spPr>
      </p:pic>
    </p:spTree>
  </p:cSld>
  <p:clrMapOvr>
    <a:masterClrMapping/>
  </p:clrMapOvr>
  <p:transition spd="slow" advClick="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7566"/>
            <a:ext cx="6847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Если нужна Ваша помощь:</a:t>
            </a:r>
            <a:r>
              <a:rPr lang="ru-RU" sz="40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2528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вооружитесь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любой длинной палкой,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доской,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шестом или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верёвкой, можно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связать воедино шарфы, ремни или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одежду</a:t>
            </a:r>
            <a:endParaRPr lang="ru-RU" sz="15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9468"/>
            <a:ext cx="3672408" cy="2447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841576" cy="28466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48472" y="3789040"/>
            <a:ext cx="471601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подавать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  пострадавшему руку небезопасно, так как, приближаясь к полынье, вы увеличите нагрузку на лед и не только не поможете, но и сами рискуете провалиться</a:t>
            </a:r>
          </a:p>
        </p:txBody>
      </p:sp>
    </p:spTree>
    <p:extLst>
      <p:ext uri="{BB962C8B-B14F-4D97-AF65-F5344CB8AC3E}">
        <p14:creationId xmlns:p14="http://schemas.microsoft.com/office/powerpoint/2010/main" val="831955442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429000"/>
            <a:ext cx="39249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9" y="260648"/>
            <a:ext cx="3924942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78208"/>
            <a:ext cx="4716016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следует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ползком, широко расставляя при этом руки и ноги и толкая перед собою спасательные средства, осторожно двигаться по направлению к полынье</a:t>
            </a:r>
          </a:p>
          <a:p>
            <a:pPr algn="ctr">
              <a:lnSpc>
                <a:spcPct val="80000"/>
              </a:lnSpc>
            </a:pP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остановитесь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находящегося в воде человека в нескольких метрах,  бросьте ему веревку, край одежды, подайте палку или </a:t>
            </a: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шест</a:t>
            </a:r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осторожно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вытащите пострадавшего на лед, и вместе ползком выбирайтесь из опасной </a:t>
            </a: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зоны</a:t>
            </a: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14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684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Отогревание </a:t>
            </a:r>
            <a:r>
              <a:rPr lang="ru-RU" sz="36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пострадавшего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46331"/>
            <a:ext cx="540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доставить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пострадавшего в теплое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место, снять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 него мокрую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одежду, хорошо укутать в любую имеющуюся одежду, одеяло</a:t>
            </a:r>
          </a:p>
          <a:p>
            <a:pPr lvl="0"/>
            <a:endParaRPr lang="ru-RU" sz="2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разотрите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тело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смоченной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 спирте или водке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суконкой материей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или руками,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также о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чень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эффективны грелки, бутылки, фляги, заполненные горячей водой, или камни, разогретые в пламени костра и завернутые в ткань, их прикладывают к боковым поверхностям грудной клетки, к голове, к паховой области, под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мышки </a:t>
            </a:r>
          </a:p>
          <a:p>
            <a:pPr lvl="0" algn="ctr"/>
            <a:endParaRPr lang="ru-RU" sz="2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напоить горячим чаем, кофе,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 ни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 коем случае не давайте пострадавшему алкоголь – в подобных случаях это может привести к летальному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исходу</a:t>
            </a:r>
          </a:p>
          <a:p>
            <a:pPr algn="ctr"/>
            <a:endParaRPr lang="ru-RU" sz="2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вызовите спасателей или «скорую помощь»</a:t>
            </a:r>
            <a:endParaRPr lang="ru-RU" sz="2000" dirty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69076"/>
            <a:ext cx="3247720" cy="295232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r="-4762" b="67406"/>
          <a:stretch>
            <a:fillRect/>
          </a:stretch>
        </p:blipFill>
        <p:spPr bwMode="auto">
          <a:xfrm>
            <a:off x="5652120" y="3861048"/>
            <a:ext cx="338437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721380"/>
      </p:ext>
    </p:extLst>
  </p:cSld>
  <p:clrMapOvr>
    <a:masterClrMapping/>
  </p:clrMapOvr>
  <p:transition spd="slow" advClick="0" advTm="5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16632"/>
            <a:ext cx="85689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Соблюдайте </a:t>
            </a:r>
            <a:r>
              <a:rPr lang="ru-RU" sz="60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правила поведения на водных объектах, выполнение элементарных правил осторожности – залог вашей безопасности!!!  </a:t>
            </a:r>
            <a:endParaRPr lang="ru-RU" sz="6000" b="1" cap="none" spc="0" dirty="0">
              <a:ln w="315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856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  <a:endParaRPr lang="ru-RU" sz="45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835033"/>
            <a:ext cx="8928992" cy="5678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Единая служба спасения: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стационарный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01, сот.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112</a:t>
            </a:r>
            <a:endParaRPr lang="ru-RU" sz="33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err="1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Поисково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– спасательный отряд 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акваториях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24-54-30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Телефон доверия Главного управления МЧС России по Алтайскому краю: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65-82-19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«Центр ГИМС ГУ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МЧС России по Алтайскому краю»: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(3852) 26-90-97 (дежурный)</a:t>
            </a:r>
            <a:endParaRPr lang="ru-RU" sz="33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spd="slow" advTm="1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700808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безопасного поведения на водных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объектах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Алтайского края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осенне-зимний</a:t>
            </a:r>
            <a:endParaRPr lang="ru-RU" sz="5400" b="1" cap="none" spc="0" dirty="0" smtClean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период времени</a:t>
            </a:r>
            <a:endParaRPr lang="ru-RU" sz="5400" b="1" cap="none" spc="0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91" y="278227"/>
            <a:ext cx="1129018" cy="1512168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60120732"/>
      </p:ext>
    </p:extLst>
  </p:cSld>
  <p:clrMapOvr>
    <a:masterClrMapping/>
  </p:clrMapOvr>
  <p:transition spd="slow" advClick="0" advTm="5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spc="50" dirty="0">
                <a:ln w="11430"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</a:t>
            </a:r>
            <a:br>
              <a:rPr lang="ru-RU" sz="10000" b="1" spc="50" dirty="0">
                <a:ln w="11430"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0000" b="1" spc="50" dirty="0">
                <a:ln w="11430"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тонкий </a:t>
            </a:r>
            <a:endParaRPr lang="ru-RU" sz="10000" b="1" spc="50" dirty="0" smtClean="0">
              <a:ln w="11430">
                <a:solidFill>
                  <a:srgbClr val="000000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0000" b="1" spc="50" dirty="0" smtClean="0">
                <a:ln w="11430">
                  <a:solidFill>
                    <a:srgbClr val="000000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лед!</a:t>
            </a:r>
            <a:endParaRPr lang="ru-RU" sz="10000" dirty="0">
              <a:ln w="11430"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5375"/>
      </p:ext>
    </p:extLst>
  </p:cSld>
  <p:clrMapOvr>
    <a:masterClrMapping/>
  </p:clrMapOvr>
  <p:transition spd="slow" advClick="0" advTm="5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9"/>
            <a:ext cx="8496943" cy="230425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Осенью, как только ударят первые морозы, на водоемах образуется ледяной покров. Стоячие водоемы (пруды, озера, болота и др.) лед сковывает по всей поверхности раньше, чем реки с быстрым течением.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798205"/>
            <a:ext cx="8229600" cy="121920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1030" name="Picture 6" descr="http://www.stihi.ru/pics/2016/07/27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45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28253"/>
      </p:ext>
    </p:extLst>
  </p:cSld>
  <p:clrMapOvr>
    <a:masterClrMapping/>
  </p:clrMapOvr>
  <p:transition spd="slow" advClick="0" advTm="5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784976" cy="234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крупных водоемах лед появляется прежде всего у берега, а с усилением морозов все покрывается зеркальной гладью.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помнить, что на середине реки лед всегда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тоньше, здесь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быть промоины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https://ii1.photoclub.by/images/main53/53672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568951" cy="41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68164"/>
      </p:ext>
    </p:extLst>
  </p:cSld>
  <p:clrMapOvr>
    <a:masterClrMapping/>
  </p:clrMapOvr>
  <p:transition spd="slow" advClick="0" advTm="5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1" y="836712"/>
            <a:ext cx="87849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Перволедье условно </a:t>
            </a:r>
            <a:r>
              <a:rPr lang="ru-RU" sz="4500" b="1" dirty="0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разделяется </a:t>
            </a:r>
            <a:endParaRPr lang="ru-RU" sz="4500" b="1" dirty="0" smtClean="0">
              <a:ln>
                <a:solidFill>
                  <a:srgbClr val="000000"/>
                </a:solidFill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500" b="1" dirty="0" smtClean="0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три фазы</a:t>
            </a:r>
            <a:r>
              <a:rPr lang="ru-RU" sz="4500" b="1" dirty="0">
                <a:ln>
                  <a:solidFill>
                    <a:srgbClr val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4500" b="1" dirty="0" smtClean="0">
              <a:ln>
                <a:solidFill>
                  <a:srgbClr val="000000"/>
                </a:solidFill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dirty="0" err="1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перволёдок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(тонкий, но уже не разрушающийся ледок)</a:t>
            </a:r>
          </a:p>
          <a:p>
            <a:pPr algn="just"/>
            <a:endParaRPr lang="ru-RU" sz="4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крепкий лёд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(хотя </a:t>
            </a:r>
            <a:r>
              <a:rPr lang="ru-RU" sz="4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местами)</a:t>
            </a:r>
          </a:p>
          <a:p>
            <a:pPr algn="just"/>
            <a:endParaRPr lang="ru-RU" sz="4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надёжный лёд </a:t>
            </a:r>
            <a:r>
              <a:rPr lang="ru-RU" sz="4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(сплошь покрывший некоторые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водоемы)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2368" y="116632"/>
            <a:ext cx="4063420" cy="931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5400" b="1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Перволедье:</a:t>
            </a:r>
            <a:endParaRPr lang="ru-RU" sz="5400" dirty="0">
              <a:ln>
                <a:solidFill>
                  <a:srgbClr val="000000"/>
                </a:solidFill>
              </a:ln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97074"/>
      </p:ext>
    </p:extLst>
  </p:cSld>
  <p:clrMapOvr>
    <a:masterClrMapping/>
  </p:clrMapOvr>
  <p:transition spd="slow" advClick="0" advTm="5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0193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 eaLnBrk="0" hangingPunct="0">
              <a:defRPr/>
            </a:pPr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itchFamily="34" charset="0"/>
              </a:rPr>
              <a:t>Прочность льда </a:t>
            </a:r>
          </a:p>
          <a:p>
            <a:pPr marL="266700" indent="-266700" algn="ctr" eaLnBrk="0" hangingPunct="0">
              <a:defRPr/>
            </a:pPr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itchFamily="34" charset="0"/>
              </a:rPr>
              <a:t>можно определить визуально: </a:t>
            </a:r>
          </a:p>
          <a:p>
            <a:pPr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15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84784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- Лёд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голубого</a:t>
            </a: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 цвета – прочный</a:t>
            </a:r>
          </a:p>
          <a:p>
            <a:pPr marL="266700" indent="-266700" algn="just" eaLnBrk="0" hangingPunct="0">
              <a:defRPr/>
            </a:pPr>
            <a:endParaRPr lang="ru-RU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- Лёд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cs typeface="Arial" pitchFamily="34" charset="0"/>
              </a:rPr>
              <a:t>белого</a:t>
            </a: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 цвета – прочность в 2 раза меньше</a:t>
            </a:r>
          </a:p>
          <a:p>
            <a:pPr marL="266700" indent="-266700" algn="just" eaLnBrk="0" hangingPunct="0">
              <a:defRPr/>
            </a:pPr>
            <a:endParaRPr lang="ru-RU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- Лёд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CBCBCB"/>
                </a:solidFill>
                <a:cs typeface="Arial" pitchFamily="34" charset="0"/>
              </a:rPr>
              <a:t>серый</a:t>
            </a: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матово-белый</a:t>
            </a: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 или с </a:t>
            </a:r>
            <a:r>
              <a:rPr lang="ru-RU" sz="24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желтоватым</a:t>
            </a: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 оттенком – опасен</a:t>
            </a:r>
          </a:p>
        </p:txBody>
      </p:sp>
      <p:pic>
        <p:nvPicPr>
          <p:cNvPr id="5122" name="Picture 2" descr="http://static.ngs.ru/news/preview/8b0b818b412b7195262e8c3a66adb0360ba43c1a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28" y="1700808"/>
            <a:ext cx="432769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58424"/>
      </p:ext>
    </p:extLst>
  </p:cSld>
  <p:clrMapOvr>
    <a:masterClrMapping/>
  </p:clrMapOvr>
  <p:transition spd="slow" advClick="0" advTm="5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293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Безопасная толщина льда </a:t>
            </a:r>
          </a:p>
          <a:p>
            <a:pPr algn="ctr"/>
            <a:r>
              <a:rPr lang="ru-RU" sz="38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для перехода водоёма по льду</a:t>
            </a:r>
            <a:r>
              <a:rPr lang="ru-RU" sz="4000" b="1" dirty="0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000" b="1" dirty="0" smtClean="0">
              <a:ln>
                <a:solidFill>
                  <a:srgbClr val="000000"/>
                </a:solidFill>
              </a:ln>
              <a:solidFill>
                <a:srgbClr val="7030A0"/>
              </a:solidFill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для </a:t>
            </a:r>
            <a:r>
              <a:rPr 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одиноких </a:t>
            </a:r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пешеходов ----------------------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5-10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см;</a:t>
            </a:r>
          </a:p>
          <a:p>
            <a:endParaRPr lang="ru-RU" sz="1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для </a:t>
            </a:r>
            <a:r>
              <a:rPr 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группы </a:t>
            </a:r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людей --------------------------------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10-15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см;</a:t>
            </a:r>
          </a:p>
          <a:p>
            <a:endParaRPr lang="ru-RU" sz="1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для </a:t>
            </a:r>
            <a:r>
              <a:rPr 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устройства катков и катания на </a:t>
            </a:r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санках -- </a:t>
            </a:r>
            <a:r>
              <a:rPr lang="ru-RU" sz="2800" b="1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25см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</a:p>
          <a:p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268" y="3111888"/>
            <a:ext cx="860546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Особую </a:t>
            </a:r>
            <a:r>
              <a:rPr lang="ru-RU" sz="3500" b="1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осторожность нужно  </a:t>
            </a:r>
            <a:r>
              <a:rPr lang="ru-RU" sz="3500" b="1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проявлять, </a:t>
            </a:r>
            <a:r>
              <a:rPr lang="ru-RU" sz="3500" b="1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когда лёд покроется толстым слоем снега</a:t>
            </a:r>
            <a:endParaRPr lang="ru-RU" sz="3500" b="1" dirty="0">
              <a:ln>
                <a:solidFill>
                  <a:srgbClr val="000000"/>
                </a:solidFill>
              </a:ln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202" y="4823939"/>
            <a:ext cx="3353596" cy="18081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96472" y="482004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СНЕГ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58023" y="5076142"/>
            <a:ext cx="864096" cy="28803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1640" y="549110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</a:rPr>
              <a:t>ВОДА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95736" y="5759581"/>
            <a:ext cx="596065" cy="23478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16744"/>
      </p:ext>
    </p:extLst>
  </p:cSld>
  <p:clrMapOvr>
    <a:masterClrMapping/>
  </p:clrMapOvr>
  <p:transition spd="slow" advClick="0" advTm="5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</a:rPr>
              <a:t>Чтобы не провалиться под лёд, следует знать:</a:t>
            </a:r>
            <a:endParaRPr lang="ru-RU" sz="4000" dirty="0">
              <a:ln>
                <a:solidFill>
                  <a:srgbClr val="0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374441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Всегда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выходить на лёд с палкой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руке. Нельзя </a:t>
            </a:r>
            <a:r>
              <a:rPr lang="ru-RU" sz="2400" b="1" dirty="0" smtClean="0">
                <a:solidFill>
                  <a:srgbClr val="002060"/>
                </a:solidFill>
              </a:rPr>
              <a:t>испытывать </a:t>
            </a:r>
            <a:r>
              <a:rPr lang="ru-RU" sz="2400" b="1" dirty="0">
                <a:solidFill>
                  <a:srgbClr val="002060"/>
                </a:solidFill>
              </a:rPr>
              <a:t>прочность льда ударом ноги по льду - в этом случае можно сразу провалиться в </a:t>
            </a:r>
            <a:r>
              <a:rPr lang="ru-RU" sz="2400" b="1" dirty="0" smtClean="0">
                <a:solidFill>
                  <a:srgbClr val="002060"/>
                </a:solidFill>
              </a:rPr>
              <a:t>воду</a:t>
            </a:r>
          </a:p>
          <a:p>
            <a:pPr algn="just">
              <a:lnSpc>
                <a:spcPct val="90000"/>
              </a:lnSpc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http://salapin.ru/images/articles/2/7/5/lfjlvuhdfnbqlw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0816"/>
            <a:ext cx="3600400" cy="53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38374"/>
      </p:ext>
    </p:extLst>
  </p:cSld>
  <p:clrMapOvr>
    <a:masterClrMapping/>
  </p:clrMapOvr>
  <p:transition spd="slow" advClick="0" advTm="5000"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E36C09"/>
      </a:dk1>
      <a:lt1>
        <a:srgbClr val="E36C09"/>
      </a:lt1>
      <a:dk2>
        <a:srgbClr val="CCC1D9"/>
      </a:dk2>
      <a:lt2>
        <a:srgbClr val="EEECE1"/>
      </a:lt2>
      <a:accent1>
        <a:srgbClr val="FAC395"/>
      </a:accent1>
      <a:accent2>
        <a:srgbClr val="8DB3E2"/>
      </a:accent2>
      <a:accent3>
        <a:srgbClr val="DDD9C3"/>
      </a:accent3>
      <a:accent4>
        <a:srgbClr val="FBD5B5"/>
      </a:accent4>
      <a:accent5>
        <a:srgbClr val="FAC395"/>
      </a:accent5>
      <a:accent6>
        <a:srgbClr val="F79646"/>
      </a:accent6>
      <a:hlink>
        <a:srgbClr val="92D050"/>
      </a:hlink>
      <a:folHlink>
        <a:srgbClr val="FFFF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692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ГИМС</dc:creator>
  <cp:lastModifiedBy>Махныткина</cp:lastModifiedBy>
  <cp:revision>207</cp:revision>
  <dcterms:created xsi:type="dcterms:W3CDTF">2013-06-01T05:09:06Z</dcterms:created>
  <dcterms:modified xsi:type="dcterms:W3CDTF">2020-12-15T02:25:53Z</dcterms:modified>
</cp:coreProperties>
</file>