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306" r:id="rId2"/>
    <p:sldId id="307" r:id="rId3"/>
    <p:sldId id="28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01" r:id="rId16"/>
    <p:sldId id="302" r:id="rId17"/>
    <p:sldId id="303" r:id="rId18"/>
    <p:sldId id="319" r:id="rId19"/>
    <p:sldId id="305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215518-C215-4556-A364-6CD4B36B09D5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9F0CD2-27C0-4D56-93D5-4F4A98A5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564904"/>
            <a:ext cx="914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Государственной инспекции по маломерным </a:t>
            </a:r>
            <a:r>
              <a:rPr lang="ru-RU" sz="5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судам ГУ </a:t>
            </a:r>
            <a:r>
              <a:rPr lang="ru-RU" sz="5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по Алтайскому краю»</a:t>
            </a:r>
            <a:r>
              <a:rPr lang="ru-RU" sz="55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C:\Users\ГИМС\Desktop\слайд\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2016224" cy="1872208"/>
          </a:xfrm>
          <a:prstGeom prst="rect">
            <a:avLst/>
          </a:prstGeom>
          <a:noFill/>
        </p:spPr>
      </p:pic>
      <p:pic>
        <p:nvPicPr>
          <p:cNvPr id="4099" name="Picture 3" descr="C:\Users\ГИМС\Desktop\слайд\159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2405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693020"/>
      </p:ext>
    </p:extLst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провалиться под лёд, следует знать:</a:t>
            </a:r>
            <a:endParaRPr lang="ru-RU" sz="4000" dirty="0">
              <a:ln>
                <a:solidFill>
                  <a:srgbClr val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24047"/>
            <a:ext cx="51624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Всегда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выходить на лёд с палкой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руке, </a:t>
            </a:r>
            <a:r>
              <a:rPr lang="ru-RU" sz="2400" b="1" dirty="0" smtClean="0">
                <a:solidFill>
                  <a:srgbClr val="002060"/>
                </a:solidFill>
              </a:rPr>
              <a:t>испытывать </a:t>
            </a:r>
            <a:r>
              <a:rPr lang="ru-RU" sz="2400" b="1" dirty="0">
                <a:solidFill>
                  <a:srgbClr val="002060"/>
                </a:solidFill>
              </a:rPr>
              <a:t>прочность льда ударом ноги по льду - в этом случае можно сразу провалиться в </a:t>
            </a:r>
            <a:r>
              <a:rPr lang="ru-RU" sz="2400" b="1" dirty="0" smtClean="0">
                <a:solidFill>
                  <a:srgbClr val="002060"/>
                </a:solidFill>
              </a:rPr>
              <a:t>воду</a:t>
            </a:r>
          </a:p>
          <a:p>
            <a:pPr algn="just">
              <a:lnSpc>
                <a:spcPct val="90000"/>
              </a:lnSpc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Идти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льду большой группе людей можно лишь при толщине льда в 7-9 см, причём каждый человек должен идти на расстоянии 5-6 м друг от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друга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Нельзя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ходить по льду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одиночку, в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темное время суток,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 большим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грузом, прыгать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льду и топать, проверяя его прочность, особенно возле берега, где движение воды истончает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лёд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06" y="1916832"/>
            <a:ext cx="35283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062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устьях рек и притоках прочность льда ослаблена. Лед непрочен в местах быстрого течения, бьющих ключей и стоковых вод, а также в районах произрастания водной растительности, вблизи деревьев, кустов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камыша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5400600" cy="32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5188"/>
      </p:ext>
    </p:extLst>
  </p:cSld>
  <p:clrMapOvr>
    <a:masterClrMapping/>
  </p:clrMapOvr>
  <p:transition spd="slow" advClick="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33" y="83494"/>
            <a:ext cx="88497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4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34" y="789156"/>
            <a:ext cx="5554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не поддавайтесь панике 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не </a:t>
            </a:r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делайте резких движений, стабилизируйте 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дыхание</a:t>
            </a:r>
            <a:r>
              <a:rPr lang="ru-RU" sz="32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!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728964"/>
            <a:ext cx="3112720" cy="1907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5" y="2503768"/>
            <a:ext cx="3427014" cy="2126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377512"/>
            <a:ext cx="3112719" cy="20758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64846" y="2794885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не погружайтесь в воду с головой!</a:t>
            </a:r>
          </a:p>
          <a:p>
            <a:pPr lvl="0"/>
            <a:endParaRPr lang="ru-RU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  <a:p>
            <a:pPr lvl="0"/>
            <a:endParaRPr lang="ru-RU" sz="12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57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выбирайтесь в сторону, с которой произошло падение!</a:t>
            </a:r>
          </a:p>
        </p:txBody>
      </p:sp>
    </p:spTree>
    <p:extLst>
      <p:ext uri="{BB962C8B-B14F-4D97-AF65-F5344CB8AC3E}">
        <p14:creationId xmlns:p14="http://schemas.microsoft.com/office/powerpoint/2010/main" val="22056057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216951"/>
            <a:ext cx="52565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раскиньте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руки в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стороны,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придав телу горизонтальное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положение</a:t>
            </a:r>
          </a:p>
          <a:p>
            <a:pPr algn="ctr"/>
            <a:endParaRPr lang="ru-RU" sz="1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попытайтесь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осторожно налечь грудью на край льда и забросить одну, а потом и другую ноги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лед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389" y="408896"/>
            <a:ext cx="5369715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избавьтесь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тяжёлых, сковывающих движение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вещей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постараться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найти опору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льду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2204170"/>
            <a:ext cx="3336082" cy="23067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4036" y="4882027"/>
            <a:ext cx="504005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выползать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 лёд, перекатываясь со спины на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живот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1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проползите 3-4 метра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полыньи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 </a:t>
            </a:r>
            <a:r>
              <a:rPr lang="ru-RU" sz="24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собственным </a:t>
            </a:r>
            <a:r>
              <a:rPr lang="ru-RU" sz="24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следам</a:t>
            </a:r>
            <a:endParaRPr lang="ru-RU" sz="24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256"/>
            <a:ext cx="3346811" cy="1839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19003"/>
            <a:ext cx="3346811" cy="19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755"/>
      </p:ext>
    </p:extLst>
  </p:cSld>
  <p:clrMapOvr>
    <a:masterClrMapping/>
  </p:clrMapOvr>
  <p:transition spd="slow" advClick="0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7566"/>
            <a:ext cx="6847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Если нужна Ваша помощь:</a:t>
            </a:r>
            <a:r>
              <a:rPr lang="ru-RU" sz="40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2528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вооружитесь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любой длинной палкой,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доской,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шестом или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верёвкой, можно 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связать воедино шарфы, ремни или </a:t>
            </a: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одежду</a:t>
            </a:r>
            <a:endParaRPr lang="ru-RU" sz="15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9468"/>
            <a:ext cx="3672408" cy="2447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841576" cy="28466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48472" y="3789040"/>
            <a:ext cx="471601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подавать</a:t>
            </a:r>
            <a:r>
              <a:rPr lang="ru-RU" sz="28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  пострадавшему руку небезопасно, так как, приближаясь к полынье, вы увеличите нагрузку на лед и не только не поможете, но и сами рискуете провалиться</a:t>
            </a:r>
          </a:p>
        </p:txBody>
      </p:sp>
    </p:spTree>
    <p:extLst>
      <p:ext uri="{BB962C8B-B14F-4D97-AF65-F5344CB8AC3E}">
        <p14:creationId xmlns:p14="http://schemas.microsoft.com/office/powerpoint/2010/main" val="34638628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429000"/>
            <a:ext cx="39249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9" y="260648"/>
            <a:ext cx="3924942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78208"/>
            <a:ext cx="4716016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следует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ползком, широко расставляя при этом руки и ноги и толкая перед собою спасательные средства, осторожно двигаться по направлению к полынье</a:t>
            </a:r>
          </a:p>
          <a:p>
            <a:pPr algn="ctr">
              <a:lnSpc>
                <a:spcPct val="80000"/>
              </a:lnSpc>
            </a:pP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остановитесь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от находящегося в воде человека в нескольких метрах,  бросьте ему веревку, край одежды, подайте палку или </a:t>
            </a: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шест</a:t>
            </a: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осторожно </a:t>
            </a:r>
            <a:r>
              <a:rPr lang="ru-RU" sz="26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вытащите пострадавшего на лед, и вместе ползком выбирайтесь из опасной </a:t>
            </a:r>
            <a:r>
              <a:rPr lang="ru-RU" sz="26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зоны</a:t>
            </a:r>
            <a:endParaRPr lang="ru-RU" sz="26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8747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84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Отогревание </a:t>
            </a:r>
            <a:r>
              <a:rPr lang="ru-RU" sz="36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пострадавшего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6331"/>
            <a:ext cx="540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доставить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пострадавшего в теплое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место, снять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 него мокрую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одежду, хорошо укутать в любую имеющуюся одежду, одеяло</a:t>
            </a:r>
          </a:p>
          <a:p>
            <a:pPr lvl="0"/>
            <a:endParaRPr lang="ru-RU" sz="2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разотрите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тело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смоченной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 спирте или водке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суконкой материей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или руками,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также о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чень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эффективны грелки, бутылки, фляги, заполненные горячей водой, или камни, разогретые в пламени костра и завернутые в ткань, их прикладывают к боковым поверхностям грудной клетки, к голове, к паховой области, под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мышки </a:t>
            </a:r>
          </a:p>
          <a:p>
            <a:pPr lvl="0" algn="ctr"/>
            <a:endParaRPr lang="ru-RU" sz="2000" dirty="0">
              <a:ln>
                <a:solidFill>
                  <a:srgbClr val="000000"/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</a:rPr>
              <a:t>напоить горячим чаем, кофе,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 ни </a:t>
            </a: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 коем случае не давайте пострадавшему алкоголь – в подобных случаях это может привести к летальному </a:t>
            </a:r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исходу</a:t>
            </a:r>
          </a:p>
          <a:p>
            <a:pPr algn="ctr"/>
            <a:endParaRPr lang="ru-RU" sz="200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cs typeface="Times New Roman" pitchFamily="18" charset="0"/>
              </a:rPr>
              <a:t>вызовите спасателей или «скорую помощь»</a:t>
            </a:r>
            <a:endParaRPr lang="ru-RU" sz="2000" dirty="0">
              <a:ln>
                <a:solidFill>
                  <a:srgbClr val="000000"/>
                </a:solidFill>
              </a:ln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69076"/>
            <a:ext cx="3247720" cy="295232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r="-4762" b="67406"/>
          <a:stretch>
            <a:fillRect/>
          </a:stretch>
        </p:blipFill>
        <p:spPr bwMode="auto">
          <a:xfrm>
            <a:off x="5652120" y="3861048"/>
            <a:ext cx="338437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4776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908720"/>
            <a:ext cx="856895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Соблюдайте правила поведения на водных объектах, выполнение элементарных правил осторожности – залог вашей безопасности</a:t>
            </a:r>
            <a:r>
              <a:rPr lang="ru-RU" sz="6000" b="1" dirty="0" smtClean="0">
                <a:ln w="315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!!!  </a:t>
            </a:r>
            <a:endParaRPr lang="ru-RU" sz="6000" b="1" cap="none" spc="0" dirty="0">
              <a:ln w="315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118006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856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  <a:endParaRPr lang="ru-RU" sz="45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835033"/>
            <a:ext cx="8928992" cy="56784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Единая служба спасения: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стационарный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01, сот.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112</a:t>
            </a:r>
            <a:endParaRPr lang="ru-RU" sz="33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err="1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Поисково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– спасательный отряд 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акваториях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24-54-30</a:t>
            </a:r>
          </a:p>
          <a:p>
            <a:pPr algn="ctr"/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Телефон доверия Главного управления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МЧС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России по Алтайскому краю: </a:t>
            </a:r>
            <a:endParaRPr lang="ru-RU" sz="3300" b="1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</a:t>
            </a:r>
            <a:r>
              <a:rPr lang="ru-RU" sz="33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(3852)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65-82-19</a:t>
            </a:r>
          </a:p>
          <a:p>
            <a:pPr algn="ctr"/>
            <a:r>
              <a:rPr lang="ru-RU" sz="3300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3300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Центр </a:t>
            </a:r>
            <a:r>
              <a:rPr lang="ru-RU" sz="3300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ГИМС ГУ </a:t>
            </a:r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МЧС России 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Алтайскому краю»:</a:t>
            </a:r>
          </a:p>
          <a:p>
            <a:pPr algn="ctr"/>
            <a:r>
              <a:rPr lang="ru-RU" sz="33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(3852) 26-90-97 (дежурный)</a:t>
            </a:r>
            <a:endParaRPr lang="ru-RU" sz="33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1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5"/>
    </mc:Choice>
    <mc:Fallback xmlns="">
      <p:transition spd="slow" advTm="1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</a:p>
          <a:p>
            <a:pPr algn="ctr">
              <a:lnSpc>
                <a:spcPct val="200000"/>
              </a:lnSpc>
            </a:pPr>
            <a:r>
              <a:rPr lang="ru-RU" sz="6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862573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91" y="196350"/>
            <a:ext cx="1129018" cy="1512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70851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безопасного поведения на водных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объектах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Алтайского края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5400" b="1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весенний</a:t>
            </a:r>
            <a:endParaRPr lang="ru-RU" sz="5400" b="1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период </a:t>
            </a:r>
            <a:r>
              <a:rPr lang="ru-RU" sz="5400" b="1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времени</a:t>
            </a:r>
            <a:endParaRPr lang="ru-RU" sz="5400" b="1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900182"/>
      </p:ext>
    </p:extLst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spc="50" dirty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</a:t>
            </a:r>
            <a:br>
              <a:rPr lang="ru-RU" sz="10000" b="1" spc="50" dirty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0000" b="1" spc="50" dirty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тонкий </a:t>
            </a:r>
            <a:endParaRPr lang="ru-RU" sz="10000" b="1" spc="50" dirty="0" smtClean="0">
              <a:ln w="11430">
                <a:solidFill>
                  <a:srgbClr val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0000" b="1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лед!</a:t>
            </a:r>
            <a:endParaRPr lang="ru-RU" sz="10000" dirty="0">
              <a:ln w="11430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658253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16" y="0"/>
            <a:ext cx="9122484" cy="700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наступлением весны под воздействием солнечных лучей лед быстро подтаивает. Еще более разрушительные действия на него оказывает усиливающееся весной течение воды в реках, которое подтачивает его снизу. С каждым днем лед становится все более пористым, рыхлым и слабым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знать, что весенний лед резко отличается от осеннего и зимнего. Если осенний лед под тяжестью человека начинает трещать, предупреждая об опасности, то весенний лед не трещит, а проваливается, превращаясь в ледяную кашицу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74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001000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6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Этот период в эволюции льда наступает, когда весной среднесуточная температура воздуха становится близкой к нулю, то есть начинается таяние снега и появляются талые воды. </a:t>
            </a:r>
            <a:endParaRPr lang="ru-RU" sz="28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6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это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время лед становится опасным у берегов, где снег сходит быстрее, чем на льду. Ручейки талой воды стекают в водоем, подмывают край льда, а тепло, исходящее от нагретой земли, еще больше способствует процессу разрушении ледовой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кромки.</a:t>
            </a:r>
            <a:endParaRPr lang="ru-RU" sz="28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4319514"/>
            <a:ext cx="3888432" cy="23682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495215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31898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>
            <a:off x="2087724" y="4695270"/>
            <a:ext cx="1152128" cy="4480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51720" y="5688321"/>
            <a:ext cx="792088" cy="3329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7870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 eaLnBrk="0" hangingPunct="0">
              <a:defRPr/>
            </a:pPr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itchFamily="34" charset="0"/>
              </a:rPr>
              <a:t>Прочность льда </a:t>
            </a:r>
          </a:p>
          <a:p>
            <a:pPr marL="266700" indent="-266700" algn="ctr" eaLnBrk="0" hangingPunct="0">
              <a:defRPr/>
            </a:pPr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itchFamily="34" charset="0"/>
              </a:rPr>
              <a:t>можно определить визуально: </a:t>
            </a:r>
          </a:p>
          <a:p>
            <a:pPr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9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00B0F0"/>
                </a:solidFill>
                <a:cs typeface="Arial" pitchFamily="34" charset="0"/>
              </a:rPr>
              <a:t>голубого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 цвета – прочный</a:t>
            </a:r>
          </a:p>
          <a:p>
            <a:pPr marL="266700" indent="-266700" algn="just" eaLnBrk="0" hangingPunct="0">
              <a:defRPr/>
            </a:pPr>
            <a:endParaRPr lang="ru-RU" sz="8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9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cs typeface="Arial" pitchFamily="34" charset="0"/>
              </a:rPr>
              <a:t>белого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 цвета – прочность в 2 раза меньше</a:t>
            </a:r>
          </a:p>
          <a:p>
            <a:pPr marL="266700" indent="-266700" algn="just" eaLnBrk="0" hangingPunct="0">
              <a:defRPr/>
            </a:pPr>
            <a:endParaRPr lang="ru-RU" sz="8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9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endParaRPr lang="ru-RU" sz="900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algn="just" eaLnBrk="0" hangingPunct="0">
              <a:defRPr/>
            </a:pP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- Лёд </a:t>
            </a:r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серый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матово-белый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 или с </a:t>
            </a:r>
            <a:r>
              <a:rPr lang="ru-RU" sz="4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желтоватым</a:t>
            </a:r>
            <a:r>
              <a:rPr lang="ru-RU" sz="4000" b="1" dirty="0">
                <a:solidFill>
                  <a:srgbClr val="000000"/>
                </a:solidFill>
                <a:cs typeface="Arial" pitchFamily="34" charset="0"/>
              </a:rPr>
              <a:t> оттенком – опасен</a:t>
            </a:r>
          </a:p>
        </p:txBody>
      </p:sp>
    </p:spTree>
    <p:extLst>
      <p:ext uri="{BB962C8B-B14F-4D97-AF65-F5344CB8AC3E}">
        <p14:creationId xmlns:p14="http://schemas.microsoft.com/office/powerpoint/2010/main" val="1235134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Безопасная толщина льда </a:t>
            </a:r>
          </a:p>
          <a:p>
            <a:pPr algn="ctr"/>
            <a:r>
              <a:rPr lang="ru-RU" sz="4400" b="1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cs typeface="Arial" panose="020B0604020202020204" pitchFamily="34" charset="0"/>
              </a:rPr>
              <a:t>для перехода водоёма по льду:</a:t>
            </a:r>
          </a:p>
          <a:p>
            <a:pPr algn="ctr"/>
            <a:endParaRPr lang="ru-RU" sz="1400" b="1" dirty="0">
              <a:ln>
                <a:solidFill>
                  <a:srgbClr val="000000"/>
                </a:solidFill>
              </a:ln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/>
            <a:endParaRPr lang="ru-RU" sz="800" b="1" dirty="0">
              <a:ln>
                <a:solidFill>
                  <a:srgbClr val="000000"/>
                </a:solidFill>
              </a:ln>
              <a:solidFill>
                <a:srgbClr val="7030A0"/>
              </a:solidFill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- для одиноких пешеходов </a:t>
            </a:r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-----------------------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10-12 см;</a:t>
            </a:r>
          </a:p>
          <a:p>
            <a:endParaRPr lang="ru-RU" sz="1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для группы людей </a:t>
            </a:r>
            <a:r>
              <a:rPr lang="ru-RU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--------------------------------- </a:t>
            </a:r>
            <a:r>
              <a:rPr lang="ru-RU" sz="28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15-20 см;</a:t>
            </a:r>
          </a:p>
          <a:p>
            <a:endParaRPr lang="ru-RU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4437112"/>
            <a:ext cx="230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cs typeface="Arial" panose="020B0604020202020204" pitchFamily="34" charset="0"/>
              </a:rPr>
              <a:t>Особую осторожность нужно  проявлять, когда лёд покроется толстым слоем снега</a:t>
            </a:r>
          </a:p>
        </p:txBody>
      </p:sp>
      <p:pic>
        <p:nvPicPr>
          <p:cNvPr id="4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202" y="4823939"/>
            <a:ext cx="3353596" cy="1808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82393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2051720" y="5023994"/>
            <a:ext cx="1440160" cy="3492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554336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51720" y="5733256"/>
            <a:ext cx="720080" cy="2160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4223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50116"/>
            <a:ext cx="46805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Радиальные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исходящие от точки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лишь предупреждают о недостаточной прочности льда, что требует предельной осторожности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нем.</a:t>
            </a: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232" y="0"/>
            <a:ext cx="8782255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6000"/>
              </a:lnSpc>
              <a:spcAft>
                <a:spcPts val="0"/>
              </a:spcAft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Трещины под действием нагрузок возникают двух типов: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71" y="1234376"/>
            <a:ext cx="2977932" cy="222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86600"/>
            <a:ext cx="3240360" cy="27386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920" y="3606477"/>
            <a:ext cx="50023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Концентрические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приложения.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радиальным трещинам добавляется концентрическое растрескивание, сопровождаемое характерным скрипящим звуком, нужно скользящим шагом немедленно покинуть опасный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участок.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535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весенними лучами солнца лед на водоемах становится рыхлым и непрочным. В это время выходить на его поверхность крайне опасно. Однако каждый год многие люди пренебрегают мерами предосторожности и выходят на тонкий весенний лед, тем самым, подвергая свою жизнь смертельной опасности.</a:t>
            </a:r>
          </a:p>
        </p:txBody>
      </p:sp>
      <p:pic>
        <p:nvPicPr>
          <p:cNvPr id="5" name="Picture 3" descr="C:\Documents and Settings\Admin\Рабочий стол\для презент. тонкий лед\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284984"/>
            <a:ext cx="3744416" cy="31555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501008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температура воздуха выше 0 градусов держится более трех дней, то прочность льда снижается на 25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5945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1038</TotalTime>
  <Words>848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ГИМС</dc:creator>
  <cp:lastModifiedBy>Махныткина</cp:lastModifiedBy>
  <cp:revision>176</cp:revision>
  <cp:lastPrinted>2018-03-21T09:51:52Z</cp:lastPrinted>
  <dcterms:created xsi:type="dcterms:W3CDTF">2013-06-01T05:09:06Z</dcterms:created>
  <dcterms:modified xsi:type="dcterms:W3CDTF">2020-03-12T03:41:04Z</dcterms:modified>
</cp:coreProperties>
</file>