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25" r:id="rId3"/>
    <p:sldId id="303" r:id="rId4"/>
    <p:sldId id="305" r:id="rId5"/>
    <p:sldId id="306" r:id="rId6"/>
    <p:sldId id="307" r:id="rId7"/>
    <p:sldId id="308" r:id="rId8"/>
    <p:sldId id="309" r:id="rId9"/>
    <p:sldId id="311" r:id="rId10"/>
    <p:sldId id="327" r:id="rId11"/>
    <p:sldId id="312" r:id="rId12"/>
    <p:sldId id="313" r:id="rId13"/>
    <p:sldId id="315" r:id="rId14"/>
    <p:sldId id="310" r:id="rId15"/>
    <p:sldId id="317" r:id="rId16"/>
    <p:sldId id="318" r:id="rId17"/>
    <p:sldId id="319" r:id="rId18"/>
    <p:sldId id="320" r:id="rId19"/>
    <p:sldId id="321" r:id="rId20"/>
    <p:sldId id="322" r:id="rId21"/>
    <p:sldId id="328" r:id="rId22"/>
    <p:sldId id="32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C808-4F77-4100-B8FA-EAC01FF0E60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26970" y="1916832"/>
            <a:ext cx="9144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500" b="1" cap="none" spc="0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ентр 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инспекции по маломерным 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судам ГУ 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по Алтайскому 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краю </a:t>
            </a:r>
            <a:endParaRPr lang="ru-RU" sz="5500" b="1" cap="none" spc="0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ГИМС\Desktop\слайд\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2016224" cy="1872208"/>
          </a:xfrm>
          <a:prstGeom prst="rect">
            <a:avLst/>
          </a:prstGeom>
          <a:noFill/>
        </p:spPr>
      </p:pic>
      <p:pic>
        <p:nvPicPr>
          <p:cNvPr id="4099" name="Picture 3" descr="C:\Users\ГИМС\Desktop\слайд\159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2405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63058"/>
      </p:ext>
    </p:extLst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7032"/>
            <a:ext cx="4968552" cy="29523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116632"/>
            <a:ext cx="87849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  <a:p>
            <a:pPr algn="ctr">
              <a:spcBef>
                <a:spcPct val="0"/>
              </a:spcBef>
            </a:pPr>
            <a:r>
              <a:rPr lang="ru-RU" sz="3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водоем по льду необходимо только по специально оборудованным ледовым переправам, такие переправы обозначаются соответствующими знаками и за ними осуществляется контроль!</a:t>
            </a:r>
            <a:endParaRPr lang="ru-RU" sz="34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3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0570"/>
            <a:ext cx="89289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Замерзший водоем лучше переходить </a:t>
            </a:r>
            <a:r>
              <a:rPr lang="ru-RU" sz="27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лыжах, при этом: крепления лыж расстегните, чтобы при необходимости быстро их сбросить; лыжные палки держите в руках, не накидывая петли на кисти рук, чтобы в случае опасности сразу их 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отбросить; если </a:t>
            </a:r>
            <a:r>
              <a:rPr lang="ru-RU" sz="27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рюкзак, повесьте его на одно плечо это 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27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освободиться от груза в случае, если лед под вами провалится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переходите водоем на лыжах: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3960440" cy="28317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032449" cy="28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зимней рыбалки и отдыха на замерзшем водоеме думайте прежде всего о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только потом, о другом!</a:t>
            </a:r>
            <a:endParaRPr lang="ru-RU" sz="4400" b="1" dirty="0">
              <a:latin typeface="Arial EK KZ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50" y="3933056"/>
            <a:ext cx="3772565" cy="2581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888432" cy="25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5148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проходите при крайней необходимости только со страховкой, передвигайтесь 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скользящим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шагом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7890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прыгайте на оторвавшуюся льдину, она может не выдержать Ваш вес и перевернуться!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104456" cy="2996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6" y="188640"/>
            <a:ext cx="3635181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335" y="0"/>
            <a:ext cx="87451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</a:t>
            </a: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ходить рядом с  трещинами, разломами или по  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участку льда,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отделенному от  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массива трещинами! 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3637532"/>
            <a:ext cx="4597536" cy="29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33" y="83494"/>
            <a:ext cx="88497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34" y="789156"/>
            <a:ext cx="5554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не поддавайтесь панике 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не </a:t>
            </a:r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делайте резких движений, стабилизируйте 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дыхание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!</a:t>
            </a:r>
            <a:endParaRPr lang="ru-RU" sz="32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728964"/>
            <a:ext cx="3112720" cy="1907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5" y="2503768"/>
            <a:ext cx="3427014" cy="2126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377512"/>
            <a:ext cx="3112719" cy="20758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64846" y="2794885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не погружайтесь в воду с головой!</a:t>
            </a:r>
          </a:p>
          <a:p>
            <a:pPr lvl="0"/>
            <a:endParaRPr lang="ru-RU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  <a:p>
            <a:pPr lvl="0"/>
            <a:endParaRPr lang="ru-RU" sz="1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757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выбирайтесь в сторону, с которой произошло падение!</a:t>
            </a:r>
          </a:p>
        </p:txBody>
      </p:sp>
    </p:spTree>
    <p:extLst>
      <p:ext uri="{BB962C8B-B14F-4D97-AF65-F5344CB8AC3E}">
        <p14:creationId xmlns:p14="http://schemas.microsoft.com/office/powerpoint/2010/main" val="24313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216951"/>
            <a:ext cx="52565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раскиньте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руки в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стороны,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придав телу горизонтальное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положение</a:t>
            </a:r>
          </a:p>
          <a:p>
            <a:pPr algn="ctr"/>
            <a:endParaRPr lang="ru-RU" sz="1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lvl="0" algn="ctr"/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попытайтесь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осторожно налечь грудью на край льда и забросить одну, а потом и другую ноги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лед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389" y="408896"/>
            <a:ext cx="5369715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избавьтесь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тяжёлых, сковывающих движение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вещей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1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постараться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найти опору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льду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2204170"/>
            <a:ext cx="3336082" cy="23067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4036" y="4882027"/>
            <a:ext cx="5040052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выползать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 лёд, перекатываясь со спины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живот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1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проползите 3-4 метра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полыньи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собственным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следам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256"/>
            <a:ext cx="3346811" cy="1839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19003"/>
            <a:ext cx="3346811" cy="19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2127"/>
      </p:ext>
    </p:extLst>
  </p:cSld>
  <p:clrMapOvr>
    <a:masterClrMapping/>
  </p:clrMapOvr>
  <p:transition spd="slow" advClick="0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7566"/>
            <a:ext cx="6847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Если нужна Ваша помощь:</a:t>
            </a:r>
            <a:r>
              <a:rPr lang="ru-RU" sz="40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2528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вооружитесь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любой длинной палкой,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доской,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шестом или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верёвкой, можно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связать воедино шарфы, ремни или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одежду</a:t>
            </a:r>
            <a:endParaRPr lang="ru-RU" sz="15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9468"/>
            <a:ext cx="3672408" cy="2447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841576" cy="28466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48472" y="3789040"/>
            <a:ext cx="471601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подавать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  пострадавшему руку небезопасно, так как, приближаясь к полынье, вы увеличите нагрузку на лед и не только не поможете, но и сами рискуете провалиться</a:t>
            </a:r>
          </a:p>
        </p:txBody>
      </p:sp>
    </p:spTree>
    <p:extLst>
      <p:ext uri="{BB962C8B-B14F-4D97-AF65-F5344CB8AC3E}">
        <p14:creationId xmlns:p14="http://schemas.microsoft.com/office/powerpoint/2010/main" val="14481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429000"/>
            <a:ext cx="39249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9" y="260648"/>
            <a:ext cx="3924942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78208"/>
            <a:ext cx="4716016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следует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ползком, широко расставляя при этом руки и ноги и толкая перед собою спасательные средства, осторожно двигаться по направлению к полынье</a:t>
            </a:r>
          </a:p>
          <a:p>
            <a:pPr algn="ctr">
              <a:lnSpc>
                <a:spcPct val="80000"/>
              </a:lnSpc>
            </a:pP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остановитесь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находящегося в воде человека в нескольких метрах,  бросьте ему веревку, край одежды, подайте палку или </a:t>
            </a: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шест</a:t>
            </a:r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осторожно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вытащите пострадавшего на лед, и вместе ползком выбирайтесь из опасной </a:t>
            </a: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зоны</a:t>
            </a: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684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Отогревание </a:t>
            </a:r>
            <a:r>
              <a:rPr lang="ru-RU" sz="36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пострадавшего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46331"/>
            <a:ext cx="540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доставить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пострадавшего в теплое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место, снять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 него мокрую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одежду, хорошо укутать в любую имеющуюся одежду, одеяло</a:t>
            </a:r>
          </a:p>
          <a:p>
            <a:pPr lvl="0"/>
            <a:endParaRPr lang="ru-RU" sz="2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разотрите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тело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смоченной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 спирте или водке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суконкой материей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или руками,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также о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чень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эффективны грелки, бутылки, фляги, заполненные горячей водой, или камни, разогретые в пламени костра и завернутые в ткань, их прикладывают к боковым поверхностям грудной клетки, к голове, к паховой области, под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мышки </a:t>
            </a:r>
          </a:p>
          <a:p>
            <a:pPr lvl="0" algn="ctr"/>
            <a:endParaRPr lang="ru-RU" sz="2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напоить горячим чаем, кофе,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 ни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 коем случае не давайте пострадавшему алкоголь – в подобных случаях это может привести к летальному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исходу</a:t>
            </a:r>
          </a:p>
          <a:p>
            <a:pPr algn="ctr"/>
            <a:endParaRPr lang="ru-RU" sz="2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вызовите спасателей или «скорую помощь»</a:t>
            </a:r>
            <a:endParaRPr lang="ru-RU" sz="2000" dirty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69076"/>
            <a:ext cx="3247720" cy="295232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r="-4762" b="67406"/>
          <a:stretch>
            <a:fillRect/>
          </a:stretch>
        </p:blipFill>
        <p:spPr bwMode="auto">
          <a:xfrm>
            <a:off x="5652120" y="3861048"/>
            <a:ext cx="338437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8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556792"/>
            <a:ext cx="89289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безопасного поведения на водных </a:t>
            </a:r>
          </a:p>
          <a:p>
            <a:pPr algn="ctr"/>
            <a:r>
              <a:rPr lang="ru-RU" sz="55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объектах </a:t>
            </a:r>
          </a:p>
          <a:p>
            <a:pPr algn="ctr"/>
            <a:r>
              <a:rPr lang="ru-RU" sz="55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Алтайского края </a:t>
            </a:r>
          </a:p>
          <a:p>
            <a:pPr algn="ctr"/>
            <a:r>
              <a:rPr lang="ru-RU" sz="55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5500" b="1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зимний</a:t>
            </a:r>
            <a:endParaRPr lang="ru-RU" sz="5500" b="1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5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период времени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91" y="116632"/>
            <a:ext cx="112901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16632"/>
            <a:ext cx="8568952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Взрослые и дети, </a:t>
            </a:r>
          </a:p>
          <a:p>
            <a:pPr algn="ctr"/>
            <a:r>
              <a:rPr lang="ru-RU" sz="60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соблюдайте правила поведения на водных объектах, выполнение элементарных правил осторожности – залог вашей безопасности!!!  </a:t>
            </a:r>
            <a:endParaRPr lang="ru-RU" sz="6000" b="1" cap="none" spc="0" dirty="0">
              <a:ln w="315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8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856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  <a:endParaRPr lang="ru-RU" sz="45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835033"/>
            <a:ext cx="8928992" cy="5678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Единая служба спасения: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стационарный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01, сот.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112</a:t>
            </a:r>
            <a:endParaRPr lang="ru-RU" sz="33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err="1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Поисково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– спасательный отряд 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акваториях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24-54-30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Телефон доверия Главного управления МЧС России по Алтайскому краю: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65-82-19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ентр ГИМС ГУ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МЧС России 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Алтайскому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краю: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(3852) 26-90-97 (дежурный)</a:t>
            </a:r>
            <a:endParaRPr lang="ru-RU" sz="33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1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spd="slow" advTm="1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7675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С наступлением первых заморозков, когда вода </a:t>
            </a:r>
            <a:endParaRPr lang="ru-RU" sz="31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ru-RU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в </a:t>
            </a:r>
            <a:r>
              <a:rPr lang="ru-RU" sz="31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реках, озерах, прудах и других водоемах покрывается льдом, начинается период ледостава. Нельзя забывать об опасности, которую таят в себе </a:t>
            </a:r>
            <a:r>
              <a:rPr lang="ru-RU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только - </a:t>
            </a:r>
            <a:r>
              <a:rPr lang="ru-RU" sz="31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что замерзшие водоемы. Первый лед только на вид кажется прочным, а на самом деле он тонкий, слабый и не выдерживает тяжести не только взрослого человека, но и ребенка. Поэтому не торопитесь выходить на тонкий лед водоемов. Необходимо подождать, когда лед под воздействием мороза станет толще и прочнее. Несоблюдение этого совета может привести к провалу на льду. </a:t>
            </a:r>
            <a:endParaRPr lang="ru-RU" sz="31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78497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Перволедье условно </a:t>
            </a:r>
            <a:r>
              <a:rPr lang="ru-RU" sz="45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разделяется </a:t>
            </a:r>
            <a:endParaRPr lang="ru-RU" sz="4500" b="1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5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три фазы</a:t>
            </a:r>
            <a:r>
              <a:rPr lang="ru-RU" sz="45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4500" b="1" dirty="0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500" b="1" dirty="0" smtClean="0">
              <a:ln>
                <a:solidFill>
                  <a:srgbClr val="000000"/>
                </a:solidFill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4500" b="1" dirty="0" smtClean="0">
              <a:ln>
                <a:solidFill>
                  <a:srgbClr val="000000"/>
                </a:solidFill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dirty="0" err="1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перволедок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(тонкий, но уже не разрушающийся ледок)</a:t>
            </a:r>
          </a:p>
          <a:p>
            <a:pPr algn="just"/>
            <a:endParaRPr lang="ru-RU" sz="4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крепкий лед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(хотя </a:t>
            </a:r>
            <a:r>
              <a:rPr lang="ru-RU" sz="4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местами)</a:t>
            </a:r>
          </a:p>
          <a:p>
            <a:pPr algn="just"/>
            <a:endParaRPr lang="ru-RU" sz="4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надежный </a:t>
            </a:r>
            <a:r>
              <a:rPr lang="ru-RU" sz="40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лед </a:t>
            </a:r>
            <a:r>
              <a:rPr lang="ru-RU" sz="4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(сплошь покрывший некоторые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водоемы)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1296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 eaLnBrk="0" hangingPunct="0">
              <a:defRPr/>
            </a:pPr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itchFamily="34" charset="0"/>
              </a:rPr>
              <a:t>Прочность льда </a:t>
            </a:r>
          </a:p>
          <a:p>
            <a:pPr marL="266700" indent="-266700" algn="ctr" eaLnBrk="0" hangingPunct="0">
              <a:defRPr/>
            </a:pPr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itchFamily="34" charset="0"/>
              </a:rPr>
              <a:t>можно определить визуально: </a:t>
            </a:r>
          </a:p>
          <a:p>
            <a:pPr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- Лёд </a:t>
            </a:r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rgbClr val="00B0F0"/>
                </a:solidFill>
                <a:cs typeface="Arial" pitchFamily="34" charset="0"/>
              </a:rPr>
              <a:t>голубого</a:t>
            </a: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 цвета – прочный</a:t>
            </a:r>
            <a:endParaRPr lang="ru-RU" sz="40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10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- 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Лёд </a:t>
            </a:r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cs typeface="Arial" pitchFamily="34" charset="0"/>
              </a:rPr>
              <a:t>белого</a:t>
            </a: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 цвета – 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прочность </a:t>
            </a: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в 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2 раза </a:t>
            </a: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меньше</a:t>
            </a:r>
            <a:endParaRPr lang="ru-RU" sz="36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10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- 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Лёд </a:t>
            </a:r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серый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матово-белый</a:t>
            </a: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 или с </a:t>
            </a:r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желтоватым</a:t>
            </a:r>
            <a:r>
              <a:rPr lang="ru-RU" sz="4000" b="1" dirty="0" smtClean="0">
                <a:solidFill>
                  <a:srgbClr val="000000"/>
                </a:solidFill>
                <a:cs typeface="Arial" pitchFamily="34" charset="0"/>
              </a:rPr>
              <a:t> оттенком – опасен</a:t>
            </a:r>
            <a:endParaRPr lang="ru-RU" sz="36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293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Безопасная толщина льда </a:t>
            </a:r>
          </a:p>
          <a:p>
            <a:pPr algn="ctr"/>
            <a:r>
              <a:rPr lang="ru-RU" sz="38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для перехода водоёма по льду</a:t>
            </a:r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000" b="1" dirty="0" smtClean="0">
              <a:ln>
                <a:solidFill>
                  <a:srgbClr val="000000"/>
                </a:solidFill>
              </a:ln>
              <a:solidFill>
                <a:srgbClr val="7030A0"/>
              </a:solidFill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одиноких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пешеходов --------------------------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10-12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</a:t>
            </a:r>
          </a:p>
          <a:p>
            <a:endPara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-----------------------------------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</a:t>
            </a:r>
          </a:p>
          <a:p>
            <a:endPara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катков и катания 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санках ------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25см.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268" y="3306532"/>
            <a:ext cx="860546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Особую </a:t>
            </a:r>
            <a:r>
              <a:rPr lang="ru-RU" sz="3500" b="1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осторожность нужно  </a:t>
            </a:r>
            <a:r>
              <a:rPr lang="ru-RU" sz="3500" b="1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проявлять, </a:t>
            </a:r>
            <a:r>
              <a:rPr lang="ru-RU" sz="3500" b="1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когда лёд покроется толстым слоем снега</a:t>
            </a:r>
            <a:endParaRPr lang="ru-RU" sz="3500" b="1" dirty="0">
              <a:ln>
                <a:solidFill>
                  <a:srgbClr val="000000"/>
                </a:solidFill>
              </a:ln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202" y="4823939"/>
            <a:ext cx="3353596" cy="18081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63891" y="4727274"/>
            <a:ext cx="918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endParaRPr lang="ru-RU" sz="20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46839" y="5013176"/>
            <a:ext cx="1069813" cy="3148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1755" y="569889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20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75977" y="5943669"/>
            <a:ext cx="772035" cy="2216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2427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провалиться под лёд, </a:t>
            </a:r>
            <a:endParaRPr lang="ru-RU" sz="4000" b="1" dirty="0" smtClean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  <a:endParaRPr lang="ru-RU" sz="4000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12776"/>
            <a:ext cx="5544616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выходить на лед в одиночку!</a:t>
            </a:r>
          </a:p>
          <a:p>
            <a:pPr algn="ctr">
              <a:lnSpc>
                <a:spcPct val="90000"/>
              </a:lnSpc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проверяйте прочность льда ногой!</a:t>
            </a:r>
          </a:p>
          <a:p>
            <a:pPr algn="ctr">
              <a:lnSpc>
                <a:spcPct val="90000"/>
              </a:lnSpc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на лёд с палкой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руке!</a:t>
            </a:r>
          </a:p>
          <a:p>
            <a:pPr algn="ctr">
              <a:lnSpc>
                <a:spcPct val="90000"/>
              </a:lnSpc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льду большой группе людей можно лишь при толщине льда в 7-9 см, причём каждый человек должен идти на расстоянии 5-6 м друг от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друга!</a:t>
            </a:r>
          </a:p>
          <a:p>
            <a:pPr algn="ctr">
              <a:lnSpc>
                <a:spcPct val="90000"/>
              </a:lnSpc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на лед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темное время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31683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16" y="3933056"/>
            <a:ext cx="4176464" cy="2737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256" y="44624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ОСТОРОЖНО!</a:t>
            </a:r>
          </a:p>
          <a:p>
            <a:pPr lvl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устьях рек и притоках прочность льда ослаблена. Лед непрочен в местах быстрого течения, бьющих ключей и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происходит сброс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теплых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 с промышленных предприятий,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в районах произрастания водной растительности, вблизи деревьев, кустов и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камыша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654328" cy="2253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3012"/>
            <a:ext cx="3816424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6702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5485" y="2928119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катайтесь на лыжах и не играйте на тонком льду!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975" y="872603"/>
            <a:ext cx="5175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скатывайтесь на  санках с горки на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лед!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588" y="4774127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 вами начал трескаться лёд, не бегите! Плавно </a:t>
            </a:r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ложитесь и ползите </a:t>
            </a:r>
            <a:r>
              <a:rPr lang="ru-RU" sz="3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безопасное </a:t>
            </a:r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место!</a:t>
            </a:r>
            <a:endParaRPr lang="ru-RU" sz="30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7" y="683814"/>
            <a:ext cx="3565933" cy="202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887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EK KZ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кладбИще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Махныткина</cp:lastModifiedBy>
  <cp:revision>49</cp:revision>
  <dcterms:created xsi:type="dcterms:W3CDTF">2009-03-31T08:54:10Z</dcterms:created>
  <dcterms:modified xsi:type="dcterms:W3CDTF">2020-01-17T01:28:53Z</dcterms:modified>
</cp:coreProperties>
</file>